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  <p:sldId id="256" r:id="rId3"/>
    <p:sldId id="257" r:id="rId4"/>
    <p:sldId id="269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6" r:id="rId13"/>
    <p:sldId id="265" r:id="rId14"/>
    <p:sldId id="267" r:id="rId15"/>
    <p:sldId id="270" r:id="rId16"/>
    <p:sldId id="274" r:id="rId17"/>
    <p:sldId id="268" r:id="rId18"/>
    <p:sldId id="271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39" autoAdjust="0"/>
    <p:restoredTop sz="94660"/>
  </p:normalViewPr>
  <p:slideViewPr>
    <p:cSldViewPr>
      <p:cViewPr varScale="1">
        <p:scale>
          <a:sx n="68" d="100"/>
          <a:sy n="68" d="100"/>
        </p:scale>
        <p:origin x="-8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5/12/2013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5/12/2013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gif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971800" y="228600"/>
            <a:ext cx="3429000" cy="15240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443" name="AutoShape 11" descr="https://svn.unixbeard.net/richardc/talks/sysadmins/stopwatch-cartoon_Full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45" name="AutoShape 13" descr="https://svn.unixbeard.net/richardc/talks/sysadmins/stopwatch-cartoon_Full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447800" y="3429000"/>
            <a:ext cx="6248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latin typeface="NikoshLightBAN" pitchFamily="2" charset="0"/>
                <a:cs typeface="NikoshLightBAN" pitchFamily="2" charset="0"/>
              </a:rPr>
              <a:t>দশম শ্রেণি (পদার্থবিজ্ঞান)</a:t>
            </a:r>
            <a:endParaRPr lang="en-US" sz="60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24400" y="5943600"/>
            <a:ext cx="403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bn-BD" sz="2000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সম্পাদনায়ঃ খন্দকার আজিমুল হক পাপ্পু</a:t>
            </a:r>
          </a:p>
          <a:p>
            <a:pPr algn="r"/>
            <a:r>
              <a:rPr lang="bn-BD" sz="2000" dirty="0" smtClean="0">
                <a:solidFill>
                  <a:schemeClr val="accent4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প্রভাষক, ঢাকা রেসিডেনসিয়াল মডেল কলেজ</a:t>
            </a:r>
            <a:endParaRPr lang="en-US" sz="2000" dirty="0" smtClean="0">
              <a:solidFill>
                <a:schemeClr val="accent4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5-Point Star 16"/>
          <p:cNvSpPr/>
          <p:nvPr/>
        </p:nvSpPr>
        <p:spPr>
          <a:xfrm>
            <a:off x="1447800" y="2438400"/>
            <a:ext cx="685800" cy="609600"/>
          </a:xfrm>
          <a:prstGeom prst="star5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5-Point Star 17"/>
          <p:cNvSpPr/>
          <p:nvPr/>
        </p:nvSpPr>
        <p:spPr>
          <a:xfrm>
            <a:off x="2514600" y="2438400"/>
            <a:ext cx="685800" cy="609600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5-Point Star 18"/>
          <p:cNvSpPr/>
          <p:nvPr/>
        </p:nvSpPr>
        <p:spPr>
          <a:xfrm>
            <a:off x="3505200" y="2438400"/>
            <a:ext cx="685800" cy="609600"/>
          </a:xfrm>
          <a:prstGeom prst="star5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5-Point Star 19"/>
          <p:cNvSpPr/>
          <p:nvPr/>
        </p:nvSpPr>
        <p:spPr>
          <a:xfrm>
            <a:off x="4648200" y="2438400"/>
            <a:ext cx="685800" cy="609600"/>
          </a:xfrm>
          <a:prstGeom prst="star5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5-Point Star 20"/>
          <p:cNvSpPr/>
          <p:nvPr/>
        </p:nvSpPr>
        <p:spPr>
          <a:xfrm>
            <a:off x="5791200" y="2438400"/>
            <a:ext cx="685800" cy="609600"/>
          </a:xfrm>
          <a:prstGeom prst="star5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5-Point Star 21"/>
          <p:cNvSpPr/>
          <p:nvPr/>
        </p:nvSpPr>
        <p:spPr>
          <a:xfrm>
            <a:off x="7010400" y="2438400"/>
            <a:ext cx="685800" cy="609600"/>
          </a:xfrm>
          <a:prstGeom prst="star5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400-04353365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228600"/>
            <a:ext cx="1828800" cy="1828800"/>
          </a:xfrm>
          <a:prstGeom prst="rect">
            <a:avLst/>
          </a:prstGeom>
        </p:spPr>
      </p:pic>
      <p:pic>
        <p:nvPicPr>
          <p:cNvPr id="23" name="Picture 22" descr="depositphotos_9323273-Magnifying-Glass-With-Fingerprin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5791" y="152400"/>
            <a:ext cx="1908209" cy="2318157"/>
          </a:xfrm>
          <a:prstGeom prst="rect">
            <a:avLst/>
          </a:prstGeom>
        </p:spPr>
      </p:pic>
      <p:pic>
        <p:nvPicPr>
          <p:cNvPr id="24" name="Picture 23" descr="12091374-black-and-white-vector-illustration-of-a-pair-of-eye-glass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67600" y="4419600"/>
            <a:ext cx="1374430" cy="1295400"/>
          </a:xfrm>
          <a:prstGeom prst="rect">
            <a:avLst/>
          </a:prstGeom>
        </p:spPr>
      </p:pic>
      <p:pic>
        <p:nvPicPr>
          <p:cNvPr id="25" name="Picture 24" descr="1256190933950148061binoculars_jh.svg.hi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4800" y="4648200"/>
            <a:ext cx="1448065" cy="9943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5783147-camera-shutter-with-winter-background-on-white-background-vector-illustrati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67000" y="1676400"/>
            <a:ext cx="3810000" cy="381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5800" y="5562600"/>
            <a:ext cx="8153400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LightBAN" pitchFamily="2" charset="0"/>
                <a:cs typeface="NikoshLightBAN" pitchFamily="2" charset="0"/>
              </a:rPr>
              <a:t>সাটারঃ ক্ষুদ্র ছিদ্রপথ যার দ্বারা আলো ক্যামেরার মধ্যে প্রবেশ করে</a:t>
            </a:r>
            <a:endParaRPr lang="en-US" sz="28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95400" y="457200"/>
            <a:ext cx="6400800" cy="76944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LightBAN" pitchFamily="2" charset="0"/>
                <a:cs typeface="NikoshLightBAN" pitchFamily="2" charset="0"/>
              </a:rPr>
              <a:t>ক্যামেরার গঠন</a:t>
            </a:r>
            <a:endParaRPr lang="en-US" sz="4400" dirty="0">
              <a:latin typeface="NikoshLightBAN" pitchFamily="2" charset="0"/>
              <a:cs typeface="NikoshLight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hotographic-plate-bag-camera-1444706-origi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95400" y="1600200"/>
            <a:ext cx="3195638" cy="3195638"/>
          </a:xfrm>
          <a:prstGeom prst="rect">
            <a:avLst/>
          </a:prstGeom>
        </p:spPr>
      </p:pic>
      <p:pic>
        <p:nvPicPr>
          <p:cNvPr id="3" name="Picture 2" descr="stock-vector-camera-film-roll-vector-illustration-9680714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05400" y="1676400"/>
            <a:ext cx="2553511" cy="2667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8600" y="5105400"/>
            <a:ext cx="8915400" cy="95410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LightBAN" pitchFamily="2" charset="0"/>
                <a:cs typeface="NikoshLightBAN" pitchFamily="2" charset="0"/>
              </a:rPr>
              <a:t>ফিল্মঃ শক্ত সেলুলয়েডের তৈরী পর্দা বা স্বচ্ছ কাঁচ যা ফিল্ম হিসেবে কাজ করে, এর উপর রূপা ও হ্যালোজেনের প্রলেপকে নেগেটিভ বলে। </a:t>
            </a:r>
            <a:endParaRPr lang="en-US" sz="28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95400" y="457200"/>
            <a:ext cx="6400800" cy="76944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LightBAN" pitchFamily="2" charset="0"/>
                <a:cs typeface="NikoshLightBAN" pitchFamily="2" charset="0"/>
              </a:rPr>
              <a:t>ক্যামেরার গঠন</a:t>
            </a:r>
            <a:endParaRPr lang="en-US" sz="4400" dirty="0">
              <a:latin typeface="NikoshLightBAN" pitchFamily="2" charset="0"/>
              <a:cs typeface="NikoshLight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13587-human-eye-macro-shoot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00200" y="1524000"/>
            <a:ext cx="6172200" cy="44348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95400" y="457200"/>
            <a:ext cx="6400800" cy="76944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LightBAN" pitchFamily="2" charset="0"/>
                <a:cs typeface="NikoshLightBAN" pitchFamily="2" charset="0"/>
              </a:rPr>
              <a:t>মানব চোখ</a:t>
            </a:r>
            <a:endParaRPr lang="en-US" sz="4400" dirty="0">
              <a:latin typeface="NikoshLightBAN" pitchFamily="2" charset="0"/>
              <a:cs typeface="NikoshLight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uman_ey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" y="1689100"/>
            <a:ext cx="7620000" cy="3479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95400" y="457200"/>
            <a:ext cx="6400800" cy="76944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LightBAN" pitchFamily="2" charset="0"/>
                <a:cs typeface="NikoshLightBAN" pitchFamily="2" charset="0"/>
              </a:rPr>
              <a:t>চোখের গঠন</a:t>
            </a:r>
            <a:endParaRPr lang="en-US" sz="4400" dirty="0">
              <a:latin typeface="NikoshLightBAN" pitchFamily="2" charset="0"/>
              <a:cs typeface="NikoshLight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371600"/>
            <a:ext cx="7010400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LightBAN" pitchFamily="2" charset="0"/>
                <a:cs typeface="NikoshLightBAN" pitchFamily="2" charset="0"/>
              </a:rPr>
              <a:t>অক্ষিগোলকঃ চোখের কোটরের মধ্যে অবস্থিত গোলাকার অংশ</a:t>
            </a:r>
            <a:endParaRPr lang="en-US" sz="28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0" y="1981200"/>
            <a:ext cx="7010400" cy="52322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LightBAN" pitchFamily="2" charset="0"/>
                <a:cs typeface="NikoshLightBAN" pitchFamily="2" charset="0"/>
              </a:rPr>
              <a:t>শ্বেতমন্ডলঃ এটি অস্বচ্ছ, সাদা, তন্তু দ্বারা তৈরী  </a:t>
            </a:r>
            <a:endParaRPr lang="en-US" sz="28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2590800"/>
            <a:ext cx="7010400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LightBAN" pitchFamily="2" charset="0"/>
                <a:cs typeface="NikoshLightBAN" pitchFamily="2" charset="0"/>
              </a:rPr>
              <a:t>কর্নিয়াঃ এটি শ্বেতমন্ডলের সামনের অংশ</a:t>
            </a:r>
            <a:endParaRPr lang="en-US" sz="28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0" y="3200400"/>
            <a:ext cx="7010400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LightBAN" pitchFamily="2" charset="0"/>
                <a:cs typeface="NikoshLightBAN" pitchFamily="2" charset="0"/>
              </a:rPr>
              <a:t>কৃষ্ণ মণ্ডলঃ শ্বেতমন্ডলের ভিতরের গায়ে কালো রঙের অংশ </a:t>
            </a:r>
            <a:endParaRPr lang="en-US" sz="28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" y="3810000"/>
            <a:ext cx="7010400" cy="5232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LightBAN" pitchFamily="2" charset="0"/>
                <a:cs typeface="NikoshLightBAN" pitchFamily="2" charset="0"/>
              </a:rPr>
              <a:t>আইরিসঃ কর্নিয়ার ঠিক পিছনের অস্বচ্ছ পর্দা</a:t>
            </a:r>
            <a:endParaRPr lang="en-US" sz="28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" y="4419600"/>
            <a:ext cx="7010400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LightBAN" pitchFamily="2" charset="0"/>
                <a:cs typeface="NikoshLightBAN" pitchFamily="2" charset="0"/>
              </a:rPr>
              <a:t>তারারন্ধ্রঃ আইরিশের মাঝখানে একটি ছোট ছিদ্র, যা চোখের মনি নামে পরিচিত</a:t>
            </a:r>
            <a:endParaRPr lang="en-US" sz="28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0" y="5486400"/>
            <a:ext cx="7010400" cy="954107"/>
          </a:xfrm>
          <a:prstGeom prst="rect">
            <a:avLst/>
          </a:prstGeom>
        </p:spPr>
        <p:style>
          <a:lnRef idx="0">
            <a:schemeClr val="accent2"/>
          </a:lnRef>
          <a:fillRef idx="1003">
            <a:schemeClr val="dk1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LightBAN" pitchFamily="2" charset="0"/>
                <a:cs typeface="NikoshLightBAN" pitchFamily="2" charset="0"/>
              </a:rPr>
              <a:t>রেটিনাঃ অক্ষিগোলকের ভিতরের গোলাপী রঙের আলোক সংবেদনশীল আবরণকে রেটিনা বলে </a:t>
            </a:r>
            <a:endParaRPr lang="en-US" sz="28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95400" y="381000"/>
            <a:ext cx="6400800" cy="76944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LightBAN" pitchFamily="2" charset="0"/>
                <a:cs typeface="NikoshLightBAN" pitchFamily="2" charset="0"/>
              </a:rPr>
              <a:t>মানুষের চোখের গঠন</a:t>
            </a:r>
            <a:endParaRPr lang="en-US" sz="4400" dirty="0">
              <a:latin typeface="NikoshLightBAN" pitchFamily="2" charset="0"/>
              <a:cs typeface="NikoshLight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lowchart: Delay 10"/>
          <p:cNvSpPr/>
          <p:nvPr/>
        </p:nvSpPr>
        <p:spPr>
          <a:xfrm rot="5400000">
            <a:off x="1104900" y="3695700"/>
            <a:ext cx="2743200" cy="2667000"/>
          </a:xfrm>
          <a:prstGeom prst="flowChartDelay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Flowchart: Delay 11"/>
          <p:cNvSpPr/>
          <p:nvPr/>
        </p:nvSpPr>
        <p:spPr>
          <a:xfrm rot="5400000">
            <a:off x="5829300" y="3619500"/>
            <a:ext cx="2743200" cy="2667000"/>
          </a:xfrm>
          <a:prstGeom prst="flowChartDelay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extBox 1"/>
          <p:cNvSpPr txBox="1"/>
          <p:nvPr/>
        </p:nvSpPr>
        <p:spPr>
          <a:xfrm>
            <a:off x="2819400" y="228600"/>
            <a:ext cx="3581400" cy="92333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LightBAN" pitchFamily="2" charset="0"/>
                <a:cs typeface="NikoshLightBAN" pitchFamily="2" charset="0"/>
              </a:rPr>
              <a:t>বক্স কুইজ</a:t>
            </a:r>
            <a:endParaRPr lang="en-US" sz="54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600200"/>
            <a:ext cx="2057400" cy="369332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00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dirty="0" smtClean="0">
                <a:latin typeface="NikoshLightBAN" pitchFamily="2" charset="0"/>
                <a:cs typeface="NikoshLightBAN" pitchFamily="2" charset="0"/>
              </a:rPr>
              <a:t>লেন্স মোটা হলে</a:t>
            </a:r>
            <a:endParaRPr lang="en-AU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2057400"/>
            <a:ext cx="2057400" cy="369332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dirty="0" smtClean="0">
                <a:latin typeface="NikoshLightBAN" pitchFamily="2" charset="0"/>
                <a:cs typeface="NikoshLightBAN" pitchFamily="2" charset="0"/>
              </a:rPr>
              <a:t>অবতল লেন্সের ব্যবহার</a:t>
            </a:r>
            <a:endParaRPr lang="en-AU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90800" y="2057400"/>
            <a:ext cx="2057400" cy="369332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dirty="0" smtClean="0">
                <a:latin typeface="NikoshLightBAN" pitchFamily="2" charset="0"/>
                <a:cs typeface="NikoshLightBAN" pitchFamily="2" charset="0"/>
              </a:rPr>
              <a:t>উত্তল লেন্সের ব্যবহার</a:t>
            </a:r>
            <a:endParaRPr lang="en-AU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00" y="2057400"/>
            <a:ext cx="2057400" cy="646331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mtClean="0">
                <a:latin typeface="NikoshLightBAN" pitchFamily="2" charset="0"/>
                <a:cs typeface="NikoshLightBAN" pitchFamily="2" charset="0"/>
              </a:rPr>
              <a:t>অক্ষিগোলকের ব্যাসার্ধ্য কমে গেলে</a:t>
            </a:r>
            <a:endParaRPr lang="en-AU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24400" y="2057400"/>
            <a:ext cx="2057400" cy="369332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dirty="0" smtClean="0">
                <a:latin typeface="NikoshLightBAN" pitchFamily="2" charset="0"/>
                <a:cs typeface="NikoshLightBAN" pitchFamily="2" charset="0"/>
              </a:rPr>
              <a:t>বিম্ব ভিতরে গঠিত হলে</a:t>
            </a:r>
            <a:endParaRPr lang="en-AU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0" y="1600200"/>
            <a:ext cx="2286000" cy="369332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dirty="0" smtClean="0">
                <a:latin typeface="NikoshLightBAN" pitchFamily="2" charset="0"/>
                <a:cs typeface="NikoshLightBAN" pitchFamily="2" charset="0"/>
              </a:rPr>
              <a:t>বক্রতার ব্যাসার্ধ্য কমে গেলে</a:t>
            </a:r>
            <a:endParaRPr lang="en-AU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0" y="1524000"/>
            <a:ext cx="2438400" cy="369332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dirty="0" smtClean="0">
                <a:latin typeface="NikoshLightBAN" pitchFamily="2" charset="0"/>
                <a:cs typeface="NikoshLightBAN" pitchFamily="2" charset="0"/>
              </a:rPr>
              <a:t>অভিসারী ক্ষমতা কমে গেলে</a:t>
            </a:r>
            <a:endParaRPr lang="en-AU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24400" y="1600200"/>
            <a:ext cx="2057400" cy="369332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dirty="0" smtClean="0">
                <a:latin typeface="NikoshLightBAN" pitchFamily="2" charset="0"/>
                <a:cs typeface="NikoshLightBAN" pitchFamily="2" charset="0"/>
              </a:rPr>
              <a:t>ফোকাস দূরত্ব বেড়ে গেলে</a:t>
            </a:r>
            <a:endParaRPr lang="en-AU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371600" y="3048000"/>
            <a:ext cx="2133600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LightBAN" pitchFamily="2" charset="0"/>
                <a:cs typeface="NikoshLightBAN" pitchFamily="2" charset="0"/>
              </a:rPr>
              <a:t>মাইওপিয়া</a:t>
            </a:r>
            <a:endParaRPr lang="en-US" sz="28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096000" y="2971800"/>
            <a:ext cx="2133600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LightBAN" pitchFamily="2" charset="0"/>
                <a:cs typeface="NikoshLightBAN" pitchFamily="2" charset="0"/>
              </a:rPr>
              <a:t>হাইপারমেট্রোপিয়া</a:t>
            </a:r>
            <a:endParaRPr lang="en-US" sz="2800" dirty="0">
              <a:latin typeface="NikoshLightBAN" pitchFamily="2" charset="0"/>
              <a:cs typeface="NikoshLight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75 0.02868 L 0.09583 0.3173 " pathEditMode="relative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084 0.02868 L 0.3875 0.3062 " pathEditMode="relative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5 0.02868 L 0.14583 0.37281 " pathEditMode="relative" ptsTypes="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917 0.02868 L -0.59583 0.40611 " pathEditMode="relative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5 0.00647 L 0.07917 0.383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" y="1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084 0.02868 L 0.37084 0.3728 " pathEditMode="relative" ptsTypes="AA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5 0.02868 L -0.3625 0.49491 " pathEditMode="relative" ptsTypes="AA"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75 0.02868 L -0.07083 0.47271 " pathEditMode="relative" ptsTypes="AA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400" y="228600"/>
            <a:ext cx="3581400" cy="92333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LightBAN" pitchFamily="2" charset="0"/>
                <a:cs typeface="NikoshLightBAN" pitchFamily="2" charset="0"/>
              </a:rPr>
              <a:t>জানা প্রয়োজন</a:t>
            </a:r>
            <a:endParaRPr lang="en-US" sz="54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2895600"/>
            <a:ext cx="7239000" cy="76944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LightBAN" pitchFamily="2" charset="0"/>
                <a:cs typeface="NikoshLightBAN" pitchFamily="2" charset="0"/>
              </a:rPr>
              <a:t>স্পষ্ট দর্শনের নিকটতম দূরত্ব </a:t>
            </a:r>
            <a:endParaRPr lang="en-US" sz="44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3810000"/>
            <a:ext cx="7239000" cy="76944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LightBAN" pitchFamily="2" charset="0"/>
                <a:cs typeface="NikoshLightBAN" pitchFamily="2" charset="0"/>
              </a:rPr>
              <a:t>দর্শনানুভূতির স্থায়িত্বকাল</a:t>
            </a:r>
            <a:endParaRPr lang="en-US" sz="44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4800600"/>
            <a:ext cx="7239000" cy="76944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LightBAN" pitchFamily="2" charset="0"/>
                <a:cs typeface="NikoshLightBAN" pitchFamily="2" charset="0"/>
              </a:rPr>
              <a:t>দুটি চোখ থাকার সুবিধা</a:t>
            </a:r>
            <a:endParaRPr lang="en-US" sz="4400" dirty="0">
              <a:latin typeface="NikoshLightBAN" pitchFamily="2" charset="0"/>
              <a:cs typeface="NikoshLight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400" y="228600"/>
            <a:ext cx="3581400" cy="92333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LightBAN" pitchFamily="2" charset="0"/>
                <a:cs typeface="NikoshLightBAN" pitchFamily="2" charset="0"/>
              </a:rPr>
              <a:t>বাড়ির কাজ</a:t>
            </a:r>
            <a:endParaRPr lang="en-US" sz="54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2895600"/>
            <a:ext cx="7239000" cy="76944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LightBAN" pitchFamily="2" charset="0"/>
                <a:cs typeface="NikoshLightBAN" pitchFamily="2" charset="0"/>
              </a:rPr>
              <a:t>ক্যামেরা ও চোখের তুলনা </a:t>
            </a:r>
            <a:endParaRPr lang="en-US" sz="4400" dirty="0">
              <a:latin typeface="NikoshLightBAN" pitchFamily="2" charset="0"/>
              <a:cs typeface="NikoshLight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381000"/>
            <a:ext cx="6172200" cy="92333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AU" sz="5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vector-of-a-cartoon-grateful-boy-holding-thanks-balloons-coloring-page-outline-by-ron-leishman-144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43200" y="1752600"/>
            <a:ext cx="4125311" cy="42058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228600"/>
            <a:ext cx="5638800" cy="76944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LightBAN" pitchFamily="2" charset="0"/>
                <a:cs typeface="NikoshLightBAN" pitchFamily="2" charset="0"/>
              </a:rPr>
              <a:t>আমরা চিত্রে কি দেখতে পাচ্ছি?</a:t>
            </a:r>
            <a:endParaRPr lang="en-US" sz="4400" dirty="0">
              <a:latin typeface="NikoshLightBAN" pitchFamily="2" charset="0"/>
              <a:cs typeface="NikoshLightBAN" pitchFamily="2" charset="0"/>
            </a:endParaRPr>
          </a:p>
        </p:txBody>
      </p:sp>
      <p:pic>
        <p:nvPicPr>
          <p:cNvPr id="3" name="Picture 2" descr="camera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1371600"/>
            <a:ext cx="2382801" cy="1828800"/>
          </a:xfrm>
          <a:prstGeom prst="rect">
            <a:avLst/>
          </a:prstGeom>
        </p:spPr>
      </p:pic>
      <p:pic>
        <p:nvPicPr>
          <p:cNvPr id="4" name="Picture 3" descr="dark-frame-glass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57600" y="1447800"/>
            <a:ext cx="1865376" cy="1295400"/>
          </a:xfrm>
          <a:prstGeom prst="rect">
            <a:avLst/>
          </a:prstGeom>
        </p:spPr>
      </p:pic>
      <p:pic>
        <p:nvPicPr>
          <p:cNvPr id="5" name="Picture 4" descr="microscope-and-slid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55572" y="1371600"/>
            <a:ext cx="1967142" cy="2286000"/>
          </a:xfrm>
          <a:prstGeom prst="rect">
            <a:avLst/>
          </a:prstGeom>
        </p:spPr>
      </p:pic>
      <p:pic>
        <p:nvPicPr>
          <p:cNvPr id="6" name="Picture 5" descr="magnify-glass00-5152582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96000" y="4267200"/>
            <a:ext cx="1600200" cy="1600200"/>
          </a:xfrm>
          <a:prstGeom prst="rect">
            <a:avLst/>
          </a:prstGeom>
        </p:spPr>
      </p:pic>
      <p:pic>
        <p:nvPicPr>
          <p:cNvPr id="7" name="Picture 6" descr="master CELE01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38200" y="4495800"/>
            <a:ext cx="1752600" cy="1752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62000" y="3581400"/>
            <a:ext cx="1676400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ক্যামেরা</a:t>
            </a:r>
            <a:endParaRPr lang="en-AU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77000" y="5715000"/>
            <a:ext cx="1676400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আতশী কাঁচ</a:t>
            </a:r>
            <a:endParaRPr lang="en-AU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8200" y="6096000"/>
            <a:ext cx="1676400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দূরবীক্ষণ যন্ত্র</a:t>
            </a:r>
            <a:endParaRPr lang="en-AU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81400" y="2895600"/>
            <a:ext cx="1676400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চশমা</a:t>
            </a:r>
            <a:endParaRPr lang="en-AU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53200" y="3581400"/>
            <a:ext cx="1676400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অণুবীক্ষণ যন্ত্র</a:t>
            </a:r>
            <a:endParaRPr lang="en-AU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228600"/>
            <a:ext cx="6400800" cy="76944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LightBAN" pitchFamily="2" charset="0"/>
                <a:cs typeface="NikoshLightBAN" pitchFamily="2" charset="0"/>
              </a:rPr>
              <a:t>তাহলে আমরা আজকে কী পড়বো?</a:t>
            </a:r>
            <a:endParaRPr lang="en-US" sz="44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71600" y="5715000"/>
            <a:ext cx="6400800" cy="76944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LightBAN" pitchFamily="2" charset="0"/>
                <a:cs typeface="NikoshLightBAN" pitchFamily="2" charset="0"/>
              </a:rPr>
              <a:t>দৃষ্টি সহায়ক যন্ত্র</a:t>
            </a:r>
            <a:endParaRPr lang="en-US" sz="4400" dirty="0">
              <a:latin typeface="NikoshLightBAN" pitchFamily="2" charset="0"/>
              <a:cs typeface="NikoshLightBAN" pitchFamily="2" charset="0"/>
            </a:endParaRPr>
          </a:p>
        </p:txBody>
      </p:sp>
      <p:pic>
        <p:nvPicPr>
          <p:cNvPr id="4" name="Picture 3" descr="binocula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0" y="1524000"/>
            <a:ext cx="4819650" cy="38557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mera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6400" y="1828800"/>
            <a:ext cx="5162735" cy="396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95400" y="457200"/>
            <a:ext cx="6400800" cy="76944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LightBAN" pitchFamily="2" charset="0"/>
                <a:cs typeface="NikoshLightBAN" pitchFamily="2" charset="0"/>
              </a:rPr>
              <a:t>ক্যামেরা</a:t>
            </a:r>
            <a:endParaRPr lang="en-US" sz="4400" dirty="0">
              <a:latin typeface="NikoshLightBAN" pitchFamily="2" charset="0"/>
              <a:cs typeface="NikoshLight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ross-section-reflex-camer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3000" y="1219200"/>
            <a:ext cx="6985000" cy="4876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95400" y="457200"/>
            <a:ext cx="6400800" cy="76944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LightBAN" pitchFamily="2" charset="0"/>
                <a:cs typeface="NikoshLightBAN" pitchFamily="2" charset="0"/>
              </a:rPr>
              <a:t>ক্যামেরার প্রস্থচ্ছেদের চিত্র</a:t>
            </a:r>
            <a:endParaRPr lang="en-US" sz="4400" dirty="0">
              <a:latin typeface="NikoshLightBAN" pitchFamily="2" charset="0"/>
              <a:cs typeface="NikoshLight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362200"/>
            <a:ext cx="7010400" cy="52322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LightBAN" pitchFamily="2" charset="0"/>
                <a:cs typeface="NikoshLightBAN" pitchFamily="2" charset="0"/>
              </a:rPr>
              <a:t>ক্যামেরা বাক্সঃ কাঠের তৈরী কালো রঙ করা বাক্স</a:t>
            </a:r>
            <a:endParaRPr lang="en-US" sz="28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895600"/>
            <a:ext cx="7391400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LightBAN" pitchFamily="2" charset="0"/>
                <a:cs typeface="NikoshLightBAN" pitchFamily="2" charset="0"/>
              </a:rPr>
              <a:t>লেন্সঃ একাধিক উত্তল ও অবতল লেন্সের সমন্বয়ে সৃষ্ট উত্তল লেন্স</a:t>
            </a:r>
            <a:endParaRPr lang="en-US" sz="28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4495800"/>
            <a:ext cx="8915400" cy="95410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LightBAN" pitchFamily="2" charset="0"/>
                <a:cs typeface="NikoshLightBAN" pitchFamily="2" charset="0"/>
              </a:rPr>
              <a:t>ফিল্মঃ শক্ত সেলুলয়েডের তৈরী পর্দা বা স্বচ্ছ কাঁচ যা ফিল্ম হিসেবে কাজ করে, এর উপর রূপা ও হ্যালোজেনের প্রলেপকে নেগেটিভ বলে। </a:t>
            </a:r>
            <a:endParaRPr lang="en-US" sz="28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962400"/>
            <a:ext cx="8153400" cy="5232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LightBAN" pitchFamily="2" charset="0"/>
                <a:cs typeface="NikoshLightBAN" pitchFamily="2" charset="0"/>
              </a:rPr>
              <a:t>সাটারঃ ক্ষুদ্র ছিদ্রপথ যার দ্বারা আলো ক্যামেরার মধ্যে প্রবেশ করে</a:t>
            </a:r>
            <a:endParaRPr lang="en-US" sz="28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3429000"/>
            <a:ext cx="7772400" cy="52322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LightBAN" pitchFamily="2" charset="0"/>
                <a:cs typeface="NikoshLightBAN" pitchFamily="2" charset="0"/>
              </a:rPr>
              <a:t>ডায়াফ্রামঃ লেন্সের পিছনে অবস্থিত একটি ছিদ্রপথ</a:t>
            </a:r>
            <a:endParaRPr lang="en-US" sz="28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410200"/>
            <a:ext cx="9144000" cy="52322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LightBAN" pitchFamily="2" charset="0"/>
                <a:cs typeface="NikoshLightBAN" pitchFamily="2" charset="0"/>
              </a:rPr>
              <a:t>পর্দাঃ এর উপর বিম্ব গঠিত হয়</a:t>
            </a:r>
            <a:endParaRPr lang="en-US" sz="28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95400" y="457200"/>
            <a:ext cx="6400800" cy="76944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LightBAN" pitchFamily="2" charset="0"/>
                <a:cs typeface="NikoshLightBAN" pitchFamily="2" charset="0"/>
              </a:rPr>
              <a:t>ক্যামেরার গঠন</a:t>
            </a:r>
            <a:endParaRPr lang="en-US" sz="4400" dirty="0">
              <a:latin typeface="NikoshLightBAN" pitchFamily="2" charset="0"/>
              <a:cs typeface="NikoshLight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mera chamb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5000" y="1676400"/>
            <a:ext cx="5034754" cy="3886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43000" y="5562600"/>
            <a:ext cx="7010400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LightBAN" pitchFamily="2" charset="0"/>
                <a:cs typeface="NikoshLightBAN" pitchFamily="2" charset="0"/>
              </a:rPr>
              <a:t>ক্যামেরা বাক্সঃ কাঠের তৈরী কালো রঙ করা বাক্স</a:t>
            </a:r>
            <a:endParaRPr lang="en-US" sz="28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95400" y="457200"/>
            <a:ext cx="6400800" cy="76944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LightBAN" pitchFamily="2" charset="0"/>
                <a:cs typeface="NikoshLightBAN" pitchFamily="2" charset="0"/>
              </a:rPr>
              <a:t>ক্যামেরার গঠন</a:t>
            </a:r>
            <a:endParaRPr lang="en-US" sz="4400" dirty="0">
              <a:latin typeface="NikoshLightBAN" pitchFamily="2" charset="0"/>
              <a:cs typeface="NikoshLight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mera-lens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90800" y="1905000"/>
            <a:ext cx="3962400" cy="39738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90600" y="5943600"/>
            <a:ext cx="7391400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LightBAN" pitchFamily="2" charset="0"/>
                <a:cs typeface="NikoshLightBAN" pitchFamily="2" charset="0"/>
              </a:rPr>
              <a:t>লেন্সঃ একাধিক উত্তল ও অবতল লেন্সের সমন্বয়ে সৃষ্ট উত্তল লেন্স</a:t>
            </a:r>
            <a:endParaRPr lang="en-US" sz="28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95400" y="457200"/>
            <a:ext cx="6400800" cy="76944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LightBAN" pitchFamily="2" charset="0"/>
                <a:cs typeface="NikoshLightBAN" pitchFamily="2" charset="0"/>
              </a:rPr>
              <a:t>ক্যামেরার গঠন</a:t>
            </a:r>
            <a:endParaRPr lang="en-US" sz="4400" dirty="0">
              <a:latin typeface="NikoshLightBAN" pitchFamily="2" charset="0"/>
              <a:cs typeface="NikoshLight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iaphragm-KEN_51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" y="1752600"/>
            <a:ext cx="7620000" cy="34010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8200" y="5562600"/>
            <a:ext cx="7772400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LightBAN" pitchFamily="2" charset="0"/>
                <a:cs typeface="NikoshLightBAN" pitchFamily="2" charset="0"/>
              </a:rPr>
              <a:t>ডায়াফ্রামঃ লেন্সের পিছনে অবস্থিত একটি ছিদ্রপথ</a:t>
            </a:r>
            <a:endParaRPr lang="en-US" sz="28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95400" y="457200"/>
            <a:ext cx="6400800" cy="76944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LightBAN" pitchFamily="2" charset="0"/>
                <a:cs typeface="NikoshLightBAN" pitchFamily="2" charset="0"/>
              </a:rPr>
              <a:t>ক্যামেরার গঠন</a:t>
            </a:r>
            <a:endParaRPr lang="en-US" sz="4400" dirty="0">
              <a:latin typeface="NikoshLightBAN" pitchFamily="2" charset="0"/>
              <a:cs typeface="NikoshLight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210</TotalTime>
  <Words>292</Words>
  <Application>Microsoft Office PowerPoint</Application>
  <PresentationFormat>On-screen Show (4:3)</PresentationFormat>
  <Paragraphs>59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Concourse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Pappu</dc:creator>
  <cp:lastModifiedBy>Pappu</cp:lastModifiedBy>
  <cp:revision>63</cp:revision>
  <dcterms:created xsi:type="dcterms:W3CDTF">2006-08-16T00:00:00Z</dcterms:created>
  <dcterms:modified xsi:type="dcterms:W3CDTF">2013-05-12T08:30:37Z</dcterms:modified>
</cp:coreProperties>
</file>